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1" r:id="rId2"/>
    <p:sldId id="262" r:id="rId3"/>
    <p:sldId id="293" r:id="rId4"/>
    <p:sldId id="264" r:id="rId5"/>
    <p:sldId id="294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4" r:id="rId18"/>
    <p:sldId id="287" r:id="rId19"/>
    <p:sldId id="288" r:id="rId20"/>
    <p:sldId id="299" r:id="rId21"/>
    <p:sldId id="300" r:id="rId22"/>
    <p:sldId id="289" r:id="rId23"/>
    <p:sldId id="290" r:id="rId24"/>
    <p:sldId id="291" r:id="rId25"/>
    <p:sldId id="298" r:id="rId26"/>
    <p:sldId id="260" r:id="rId27"/>
  </p:sldIdLst>
  <p:sldSz cx="12188825" cy="6858000"/>
  <p:notesSz cx="6797675" cy="9926638"/>
  <p:embeddedFontLst>
    <p:embeddedFont>
      <p:font typeface="AU Passata" panose="020B0503030502030804" pitchFamily="34" charset="77"/>
      <p:regular r:id="rId30"/>
      <p:bold r:id="rId31"/>
    </p:embeddedFont>
    <p:embeddedFont>
      <p:font typeface="AU Passata Light" panose="020B0303030902030804" pitchFamily="34" charset="77"/>
      <p:regular r:id="rId32"/>
      <p:bold r:id="rId33"/>
    </p:embeddedFont>
    <p:embeddedFont>
      <p:font typeface="AU Peto" pitchFamily="82" charset="77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Georgia" panose="02040502050405020303" pitchFamily="18" charset="0"/>
      <p:regular r:id="rId41"/>
      <p:bold r:id="rId42"/>
      <p:italic r:id="rId43"/>
      <p:boldItalic r:id="rId44"/>
    </p:embeddedFont>
    <p:embeddedFont>
      <p:font typeface="Trebuchet MS" panose="020B0703020202090204" pitchFamily="34" charset="0"/>
      <p:regular r:id="rId45"/>
      <p:bold r:id="rId46"/>
      <p:italic r:id="rId47"/>
    </p:embeddedFont>
    <p:embeddedFont>
      <p:font typeface="Wingdings 3" pitchFamily="2" charset="2"/>
      <p:regular r:id="rId4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CBDB"/>
    <a:srgbClr val="C0C0C0"/>
    <a:srgbClr val="0171B2"/>
    <a:srgbClr val="E69F00"/>
    <a:srgbClr val="009000"/>
    <a:srgbClr val="0400F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94" autoAdjust="0"/>
    <p:restoredTop sz="96296" autoAdjust="0"/>
  </p:normalViewPr>
  <p:slideViewPr>
    <p:cSldViewPr snapToObjects="1" showGuides="1">
      <p:cViewPr>
        <p:scale>
          <a:sx n="104" d="100"/>
          <a:sy n="104" d="100"/>
        </p:scale>
        <p:origin x="1272" y="6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196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29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Population genetics parameters have been inferred using HMM. </a:t>
            </a:r>
          </a:p>
          <a:p>
            <a:r>
              <a:rPr lang="en-GB" dirty="0"/>
              <a:t>- Hidden states are phylogenetic trees / coalescent times.</a:t>
            </a:r>
          </a:p>
          <a:p>
            <a:r>
              <a:rPr lang="en-GB" dirty="0"/>
              <a:t>- Observed states are sites along the genome.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243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Parameterization = inference.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380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bg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29 March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tx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3.pn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7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7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68.png"/><Relationship Id="rId1" Type="http://schemas.openxmlformats.org/officeDocument/2006/relationships/tags" Target="../tags/tag18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6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1" Type="http://schemas.openxmlformats.org/officeDocument/2006/relationships/tags" Target="../tags/tag8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E98E041-AC4C-B647-A0B1-C36E46F8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90465-EE18-4048-BBA9-DED69006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99" y="1229432"/>
            <a:ext cx="4543152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9D5131-EE19-A248-85DF-22E1BBAFB6FB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91A667-73B1-8348-87FE-58F8BA349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BFE981-58E8-B448-9241-A72183043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CA1A884-54E5-0E40-84EA-4BC6FF93B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87C44D-E679-8B4E-A019-5A9EBE3DE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46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08" y="1016731"/>
            <a:ext cx="5127051" cy="512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C1BEEF2-3442-6F42-9F55-B21DD4A2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280A7-638D-9844-A416-F0A73D523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1" y="1297287"/>
            <a:ext cx="4662311" cy="4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B14928-A8D2-D743-A0EF-09660B3272C3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D44D62D-FA98-E140-8A06-C7D198B82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EB18426-A20F-A742-BD7D-9714C48CB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44652E0-C2A6-3947-892E-A7CF304C3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54505EC-C108-4240-BF52-16B55576C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679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6C512F-DFCD-D745-B91C-58A2C3E2A352}"/>
              </a:ext>
            </a:extLst>
          </p:cNvPr>
          <p:cNvGrpSpPr/>
          <p:nvPr/>
        </p:nvGrpSpPr>
        <p:grpSpPr>
          <a:xfrm>
            <a:off x="6501448" y="1107044"/>
            <a:ext cx="5281596" cy="4698220"/>
            <a:chOff x="6301462" y="1066379"/>
            <a:chExt cx="5281596" cy="4698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F5E5AB-211F-8546-8055-AA0A499B778B}"/>
                </a:ext>
              </a:extLst>
            </p:cNvPr>
            <p:cNvSpPr txBox="1"/>
            <p:nvPr/>
          </p:nvSpPr>
          <p:spPr>
            <a:xfrm>
              <a:off x="7246540" y="1282403"/>
              <a:ext cx="249183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Transition probability matrix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0CEDBBF-8663-C04C-A181-ECA5A1763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" b="13966"/>
            <a:stretch/>
          </p:blipFill>
          <p:spPr bwMode="auto">
            <a:xfrm>
              <a:off x="6511119" y="1066379"/>
              <a:ext cx="5071939" cy="452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7D8D69-A50E-C34E-B711-4CB4170EE4C7}"/>
                </a:ext>
              </a:extLst>
            </p:cNvPr>
            <p:cNvSpPr txBox="1"/>
            <p:nvPr/>
          </p:nvSpPr>
          <p:spPr>
            <a:xfrm>
              <a:off x="8326660" y="5589166"/>
              <a:ext cx="615553" cy="175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200" dirty="0">
                  <a:latin typeface="+mn-lt"/>
                </a:rPr>
                <a:t>Right site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C7C3A-8D4F-1E4C-83B6-FDD88F963FC7}"/>
                </a:ext>
              </a:extLst>
            </p:cNvPr>
            <p:cNvSpPr txBox="1"/>
            <p:nvPr/>
          </p:nvSpPr>
          <p:spPr>
            <a:xfrm rot="16200000">
              <a:off x="6134974" y="3442643"/>
              <a:ext cx="508409" cy="175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200" dirty="0">
                  <a:latin typeface="+mn-lt"/>
                </a:rPr>
                <a:t>Left site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06B806-F391-954E-A4A3-D085305A749C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3763B08-4E90-7A43-82D6-D04523630D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66A06-EFC2-1047-ADDD-47E25E268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89059F-3536-5E4C-BB9D-C9223CC917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BC6560-8FA8-5F48-A3E6-D851D74D9A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63B9D4-2B64-284D-BDE1-58619BFA81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4CF3B-6B64-1E48-9A7D-CF439BB02A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B1768A-F4BE-7941-B766-722FC2DDC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35821-BA23-2148-A8CA-EAB4919B98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F95D-DB96-1541-8E28-1372EDE049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03FEE-3F80-1D41-8BDA-082BB1FDC5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CDAB06-268B-6F46-B146-1057A8D9EB9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54560F-4F98-4C4A-9376-1D2C02ABEBAF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F8AE3-1176-1945-9BBC-D3C9C511E173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FEFD-77D8-6C44-AD39-D132AE2EB7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A09A72-E514-824E-9C27-BBE984382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289359-02AC-724A-9CF1-E7C8C97F2A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9BCDD6F4-5DE2-3248-ABB5-0026850C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340768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621804" y="1431594"/>
            <a:ext cx="4672754" cy="3994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9BCDD6F4-5DE2-3248-ABB5-0026850C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340768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5806380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5806380" y="1591652"/>
            <a:ext cx="432048" cy="16776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43E8EE-ACEA-964C-A585-C169AAAA6AB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02360" y="2240860"/>
            <a:ext cx="292050" cy="2895218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50" h="2895218">
                <a:moveTo>
                  <a:pt x="197048" y="2895218"/>
                </a:moveTo>
                <a:cubicBezTo>
                  <a:pt x="134702" y="2422184"/>
                  <a:pt x="72357" y="1949150"/>
                  <a:pt x="42669" y="1505805"/>
                </a:cubicBezTo>
                <a:cubicBezTo>
                  <a:pt x="12981" y="1062459"/>
                  <a:pt x="-22645" y="485516"/>
                  <a:pt x="18918" y="235145"/>
                </a:cubicBezTo>
                <a:cubicBezTo>
                  <a:pt x="60481" y="-15226"/>
                  <a:pt x="176265" y="-5825"/>
                  <a:pt x="292050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1713" y="2243460"/>
            <a:ext cx="903982" cy="3452665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75976" y="382686"/>
                  <a:pt x="287169" y="704061"/>
                </a:cubicBezTo>
                <a:cubicBezTo>
                  <a:pt x="298362" y="1025436"/>
                  <a:pt x="244482" y="1666560"/>
                  <a:pt x="293615" y="2018147"/>
                </a:cubicBezTo>
                <a:cubicBezTo>
                  <a:pt x="342748" y="2369734"/>
                  <a:pt x="489690" y="2574498"/>
                  <a:pt x="581969" y="2813584"/>
                </a:cubicBezTo>
                <a:cubicBezTo>
                  <a:pt x="674248" y="3052670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394003" y="1257557"/>
            <a:ext cx="0" cy="333024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>
            <a:off x="1303124" y="1590581"/>
            <a:ext cx="181758" cy="1678676"/>
          </a:xfrm>
          <a:prstGeom prst="rect">
            <a:avLst/>
          </a:prstGeom>
          <a:solidFill>
            <a:srgbClr val="C0C0C0"/>
          </a:solidFill>
          <a:ln w="38100" cap="flat" cmpd="sng" algn="ctr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06B806-F391-954E-A4A3-D085305A749C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3763B08-4E90-7A43-82D6-D04523630D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66A06-EFC2-1047-ADDD-47E25E268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89059F-3536-5E4C-BB9D-C9223CC917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BC6560-8FA8-5F48-A3E6-D851D74D9A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63B9D4-2B64-284D-BDE1-58619BFA81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4CF3B-6B64-1E48-9A7D-CF439BB02A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B1768A-F4BE-7941-B766-722FC2DDC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35821-BA23-2148-A8CA-EAB4919B98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F95D-DB96-1541-8E28-1372EDE049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03FEE-3F80-1D41-8BDA-082BB1FDC5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CDAB06-268B-6F46-B146-1057A8D9EB9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54560F-4F98-4C4A-9376-1D2C02ABEBAF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F8AE3-1176-1945-9BBC-D3C9C511E173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FEFD-77D8-6C44-AD39-D132AE2EB7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A09A72-E514-824E-9C27-BBE984382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289359-02AC-724A-9CF1-E7C8C97F2A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9BCDD6F4-5DE2-3248-ABB5-0026850C2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340768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6238428" y="3284985"/>
            <a:ext cx="452995" cy="9649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6238428" y="1591652"/>
            <a:ext cx="452995" cy="16776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43E8EE-ACEA-964C-A585-C169AAAA6ABE}"/>
              </a:ext>
            </a:extLst>
          </p:cNvPr>
          <p:cNvSpPr/>
          <p:nvPr/>
        </p:nvSpPr>
        <p:spPr bwMode="auto">
          <a:xfrm>
            <a:off x="1111838" y="3279417"/>
            <a:ext cx="181758" cy="970521"/>
          </a:xfrm>
          <a:prstGeom prst="rect">
            <a:avLst/>
          </a:prstGeom>
          <a:solidFill>
            <a:srgbClr val="0171B2"/>
          </a:solidFill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189987" y="2247624"/>
            <a:ext cx="300874" cy="1041120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7157 w 306312"/>
              <a:gd name="connsiteY0" fmla="*/ 1039316 h 1039316"/>
              <a:gd name="connsiteX1" fmla="*/ 34495 w 306312"/>
              <a:gd name="connsiteY1" fmla="*/ 270054 h 1039316"/>
              <a:gd name="connsiteX2" fmla="*/ 306312 w 306312"/>
              <a:gd name="connsiteY2" fmla="*/ 1526 h 1039316"/>
              <a:gd name="connsiteX0" fmla="*/ 17157 w 306312"/>
              <a:gd name="connsiteY0" fmla="*/ 1039172 h 1039172"/>
              <a:gd name="connsiteX1" fmla="*/ 34495 w 306312"/>
              <a:gd name="connsiteY1" fmla="*/ 269910 h 1039172"/>
              <a:gd name="connsiteX2" fmla="*/ 306312 w 306312"/>
              <a:gd name="connsiteY2" fmla="*/ 1382 h 1039172"/>
              <a:gd name="connsiteX0" fmla="*/ 20181 w 309336"/>
              <a:gd name="connsiteY0" fmla="*/ 1041120 h 1041120"/>
              <a:gd name="connsiteX1" fmla="*/ 31875 w 309336"/>
              <a:gd name="connsiteY1" fmla="*/ 232347 h 1041120"/>
              <a:gd name="connsiteX2" fmla="*/ 309336 w 309336"/>
              <a:gd name="connsiteY2" fmla="*/ 3330 h 1041120"/>
              <a:gd name="connsiteX0" fmla="*/ 11719 w 300874"/>
              <a:gd name="connsiteY0" fmla="*/ 1041120 h 1041120"/>
              <a:gd name="connsiteX1" fmla="*/ 23413 w 300874"/>
              <a:gd name="connsiteY1" fmla="*/ 232347 h 1041120"/>
              <a:gd name="connsiteX2" fmla="*/ 300874 w 300874"/>
              <a:gd name="connsiteY2" fmla="*/ 3330 h 10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874" h="1041120">
                <a:moveTo>
                  <a:pt x="11719" y="1041120"/>
                </a:moveTo>
                <a:cubicBezTo>
                  <a:pt x="-4776" y="880725"/>
                  <a:pt x="-6377" y="421202"/>
                  <a:pt x="23413" y="232347"/>
                </a:cubicBezTo>
                <a:cubicBezTo>
                  <a:pt x="115776" y="-12379"/>
                  <a:pt x="185089" y="-6071"/>
                  <a:pt x="300874" y="3330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74656" y="2266862"/>
            <a:ext cx="691039" cy="3429263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700" h="3429263">
                <a:moveTo>
                  <a:pt x="0" y="177"/>
                </a:moveTo>
                <a:cubicBezTo>
                  <a:pt x="56626" y="-1920"/>
                  <a:pt x="117325" y="12967"/>
                  <a:pt x="143662" y="129512"/>
                </a:cubicBezTo>
                <a:cubicBezTo>
                  <a:pt x="169999" y="246057"/>
                  <a:pt x="154555" y="386488"/>
                  <a:pt x="158023" y="699448"/>
                </a:cubicBezTo>
                <a:cubicBezTo>
                  <a:pt x="161491" y="1012408"/>
                  <a:pt x="127077" y="1658815"/>
                  <a:pt x="164470" y="2007271"/>
                </a:cubicBezTo>
                <a:cubicBezTo>
                  <a:pt x="201863" y="2355727"/>
                  <a:pt x="290102" y="2551096"/>
                  <a:pt x="382381" y="2790182"/>
                </a:cubicBezTo>
                <a:cubicBezTo>
                  <a:pt x="474660" y="3029268"/>
                  <a:pt x="630922" y="3389415"/>
                  <a:pt x="647700" y="3429263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593629" y="1256274"/>
            <a:ext cx="0" cy="333024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6" y="3784594"/>
            <a:ext cx="216802" cy="1894350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285BB33-87CB-554D-95F6-DBFFBE8343C3}"/>
              </a:ext>
            </a:extLst>
          </p:cNvPr>
          <p:cNvSpPr/>
          <p:nvPr/>
        </p:nvSpPr>
        <p:spPr bwMode="auto">
          <a:xfrm>
            <a:off x="1296445" y="3799519"/>
            <a:ext cx="206679" cy="1893561"/>
          </a:xfrm>
          <a:custGeom>
            <a:avLst/>
            <a:gdLst>
              <a:gd name="connsiteX0" fmla="*/ 0 w 156575"/>
              <a:gd name="connsiteY0" fmla="*/ 92832 h 1977999"/>
              <a:gd name="connsiteX1" fmla="*/ 125260 w 156575"/>
              <a:gd name="connsiteY1" fmla="*/ 99095 h 1977999"/>
              <a:gd name="connsiteX2" fmla="*/ 100208 w 156575"/>
              <a:gd name="connsiteY2" fmla="*/ 1107441 h 1977999"/>
              <a:gd name="connsiteX3" fmla="*/ 68893 w 156575"/>
              <a:gd name="connsiteY3" fmla="*/ 1664849 h 1977999"/>
              <a:gd name="connsiteX4" fmla="*/ 156575 w 156575"/>
              <a:gd name="connsiteY4" fmla="*/ 1977999 h 1977999"/>
              <a:gd name="connsiteX0" fmla="*/ 0 w 202374"/>
              <a:gd name="connsiteY0" fmla="*/ 30757 h 1915924"/>
              <a:gd name="connsiteX1" fmla="*/ 200416 w 202374"/>
              <a:gd name="connsiteY1" fmla="*/ 206122 h 1915924"/>
              <a:gd name="connsiteX2" fmla="*/ 100208 w 202374"/>
              <a:gd name="connsiteY2" fmla="*/ 1045366 h 1915924"/>
              <a:gd name="connsiteX3" fmla="*/ 68893 w 202374"/>
              <a:gd name="connsiteY3" fmla="*/ 1602774 h 1915924"/>
              <a:gd name="connsiteX4" fmla="*/ 156575 w 202374"/>
              <a:gd name="connsiteY4" fmla="*/ 1915924 h 1915924"/>
              <a:gd name="connsiteX0" fmla="*/ 0 w 202374"/>
              <a:gd name="connsiteY0" fmla="*/ 3125 h 1888292"/>
              <a:gd name="connsiteX1" fmla="*/ 200416 w 202374"/>
              <a:gd name="connsiteY1" fmla="*/ 178490 h 1888292"/>
              <a:gd name="connsiteX2" fmla="*/ 100208 w 202374"/>
              <a:gd name="connsiteY2" fmla="*/ 1017734 h 1888292"/>
              <a:gd name="connsiteX3" fmla="*/ 68893 w 202374"/>
              <a:gd name="connsiteY3" fmla="*/ 1575142 h 1888292"/>
              <a:gd name="connsiteX4" fmla="*/ 156575 w 202374"/>
              <a:gd name="connsiteY4" fmla="*/ 1888292 h 1888292"/>
              <a:gd name="connsiteX0" fmla="*/ 0 w 206679"/>
              <a:gd name="connsiteY0" fmla="*/ 3125 h 1894555"/>
              <a:gd name="connsiteX1" fmla="*/ 200416 w 206679"/>
              <a:gd name="connsiteY1" fmla="*/ 178490 h 1894555"/>
              <a:gd name="connsiteX2" fmla="*/ 100208 w 206679"/>
              <a:gd name="connsiteY2" fmla="*/ 1017734 h 1894555"/>
              <a:gd name="connsiteX3" fmla="*/ 68893 w 206679"/>
              <a:gd name="connsiteY3" fmla="*/ 1575142 h 1894555"/>
              <a:gd name="connsiteX4" fmla="*/ 206679 w 206679"/>
              <a:gd name="connsiteY4" fmla="*/ 1894555 h 1894555"/>
              <a:gd name="connsiteX0" fmla="*/ 0 w 206679"/>
              <a:gd name="connsiteY0" fmla="*/ 3125 h 1894555"/>
              <a:gd name="connsiteX1" fmla="*/ 200416 w 206679"/>
              <a:gd name="connsiteY1" fmla="*/ 178490 h 1894555"/>
              <a:gd name="connsiteX2" fmla="*/ 100208 w 206679"/>
              <a:gd name="connsiteY2" fmla="*/ 1017734 h 1894555"/>
              <a:gd name="connsiteX3" fmla="*/ 68893 w 206679"/>
              <a:gd name="connsiteY3" fmla="*/ 1487460 h 1894555"/>
              <a:gd name="connsiteX4" fmla="*/ 206679 w 206679"/>
              <a:gd name="connsiteY4" fmla="*/ 1894555 h 1894555"/>
              <a:gd name="connsiteX0" fmla="*/ 0 w 206679"/>
              <a:gd name="connsiteY0" fmla="*/ 2131 h 1893561"/>
              <a:gd name="connsiteX1" fmla="*/ 200416 w 206679"/>
              <a:gd name="connsiteY1" fmla="*/ 177496 h 1893561"/>
              <a:gd name="connsiteX2" fmla="*/ 106471 w 206679"/>
              <a:gd name="connsiteY2" fmla="*/ 885216 h 1893561"/>
              <a:gd name="connsiteX3" fmla="*/ 68893 w 206679"/>
              <a:gd name="connsiteY3" fmla="*/ 1486466 h 1893561"/>
              <a:gd name="connsiteX4" fmla="*/ 206679 w 206679"/>
              <a:gd name="connsiteY4" fmla="*/ 1893561 h 189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679" h="1893561">
                <a:moveTo>
                  <a:pt x="0" y="2131"/>
                </a:moveTo>
                <a:cubicBezTo>
                  <a:pt x="123172" y="-10396"/>
                  <a:pt x="182671" y="30315"/>
                  <a:pt x="200416" y="177496"/>
                </a:cubicBezTo>
                <a:cubicBezTo>
                  <a:pt x="218161" y="324677"/>
                  <a:pt x="128391" y="667054"/>
                  <a:pt x="106471" y="885216"/>
                </a:cubicBezTo>
                <a:cubicBezTo>
                  <a:pt x="84551" y="1103378"/>
                  <a:pt x="59499" y="1341373"/>
                  <a:pt x="68893" y="1486466"/>
                </a:cubicBezTo>
                <a:cubicBezTo>
                  <a:pt x="78287" y="1631559"/>
                  <a:pt x="167535" y="1809532"/>
                  <a:pt x="206679" y="1893561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502750" y="1589298"/>
            <a:ext cx="181758" cy="1678676"/>
          </a:xfrm>
          <a:prstGeom prst="rect">
            <a:avLst/>
          </a:prstGeom>
          <a:solidFill>
            <a:srgbClr val="B7CBDB"/>
          </a:solidFill>
          <a:ln w="38100" cap="flat" cmpd="sng" algn="ctr">
            <a:solidFill>
              <a:srgbClr val="B7CBD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498225-FD4F-5E40-BF19-9874F54ED11A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C3F820-035B-374D-B86C-CE43D117673C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785916" y="1700808"/>
            <a:ext cx="4541308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 and introgression.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39864-ECCF-8340-909A-E82219C24A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DA3188-89C5-2B4F-92DE-2EA91F1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F23A20F-B11C-BD42-93EB-7A54041F0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A089F05-36EA-6F4D-9E81-3105DC26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866E091-F138-5C44-933E-73500A2D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6094412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6094412" y="228626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6094412" y="3429593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6094411" y="980727"/>
            <a:ext cx="592752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467465" y="4182603"/>
            <a:ext cx="1444788" cy="1788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B8BB0-E6FF-A045-BA6B-F265F8FD1FE7}"/>
              </a:ext>
            </a:extLst>
          </p:cNvPr>
          <p:cNvSpPr/>
          <p:nvPr/>
        </p:nvSpPr>
        <p:spPr>
          <a:xfrm>
            <a:off x="8172919" y="4181694"/>
            <a:ext cx="3763496" cy="1724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Iker Rivas-González – PhD Student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Bioinformatics Research Centre (</a:t>
            </a:r>
            <a:r>
              <a:rPr lang="en-GB" sz="1600" dirty="0" err="1">
                <a:latin typeface="+mn-lt"/>
              </a:rPr>
              <a:t>BiRC</a:t>
            </a:r>
            <a:r>
              <a:rPr lang="en-GB" sz="1600" dirty="0">
                <a:latin typeface="+mn-lt"/>
              </a:rPr>
              <a:t>) Aarhus University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irg@birc.au.dk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@</a:t>
            </a:r>
            <a:r>
              <a:rPr lang="en-GB" sz="1600" dirty="0" err="1">
                <a:latin typeface="+mn-lt"/>
              </a:rPr>
              <a:t>irg_bio</a:t>
            </a:r>
            <a:endParaRPr lang="en-GB" sz="1600" dirty="0">
              <a:latin typeface="+mn-lt"/>
            </a:endParaRPr>
          </a:p>
        </p:txBody>
      </p:sp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154725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23" y="1144227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1080649" y="3204100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303564" y="3196854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92822" y="3852086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2021283" y="5811097"/>
            <a:ext cx="2051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co-workers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0" y="4506546"/>
            <a:ext cx="4294213" cy="1268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21" name="Picture 20" descr="Figure 1">
            <a:extLst>
              <a:ext uri="{FF2B5EF4-FFF2-40B4-BE49-F238E27FC236}">
                <a16:creationId xmlns:a16="http://schemas.microsoft.com/office/drawing/2014/main" id="{FB102E6C-5DDA-C247-9FA5-E09F7337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42" y="1268760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9AEF319-9D82-8F45-8EEC-3498A8AF7DB9}"/>
              </a:ext>
            </a:extLst>
          </p:cNvPr>
          <p:cNvSpPr txBox="1"/>
          <p:nvPr/>
        </p:nvSpPr>
        <p:spPr>
          <a:xfrm>
            <a:off x="6604725" y="5709255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94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556792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274896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588319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21A234-4405-6F49-AAC7-60815E29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7D0B-4A55-B147-851D-04642D3779BC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7D0B-4A55-B147-851D-04642D37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9912CF4-3905-934A-AEA3-A1B9F02A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C8E4C8-F767-3B40-8B1C-66EF118A5798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437DE25-DC22-C44D-B90F-DD3353C6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6721EA6-3DB0-874F-9850-6AEDE013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097DD27-5679-8445-9CCD-FDC725F7B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872A669-E3C4-C946-A19D-F9AB63AC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DA5E1F-810A-0744-BD48-A6571D729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FE2F82-CC48-554A-BCB2-F447ADB428F8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FE2F82-CC48-554A-BCB2-F447ADB42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41FA45-49C3-414D-8429-C5A1FF86F4E6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41FA45-49C3-414D-8429-C5A1FF86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5D771-EF87-5A4F-94B4-95018666CE17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5D771-EF87-5A4F-94B4-95018666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F3BA49-3F4C-0E4D-8D95-89B50B2BAA19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F3BA49-3F4C-0E4D-8D95-89B50B2BA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9EC91-C24D-AB49-B2C1-AE83F6A1E439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9EC91-C24D-AB49-B2C1-AE83F6A1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8FE1803-5511-C04B-90BE-5EF84270DB7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2A562D-9823-794A-A5C5-40B1B3E1D469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86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Microsoft Macintosh PowerPoint</Application>
  <PresentationFormat>Custom</PresentationFormat>
  <Paragraphs>202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Cambria Math</vt:lpstr>
      <vt:lpstr>Calibri</vt:lpstr>
      <vt:lpstr>Arial</vt:lpstr>
      <vt:lpstr>AU Passata</vt:lpstr>
      <vt:lpstr>AU Passata Light</vt:lpstr>
      <vt:lpstr>Trebuchet MS</vt:lpstr>
      <vt:lpstr>AU Peto</vt:lpstr>
      <vt:lpstr>Georgia</vt:lpstr>
      <vt:lpstr>Wingdings 3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2022-03-24T08:19:20Z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